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324" r:id="rId2"/>
    <p:sldId id="361" r:id="rId3"/>
    <p:sldId id="362" r:id="rId4"/>
    <p:sldId id="363" r:id="rId5"/>
    <p:sldId id="382" r:id="rId6"/>
    <p:sldId id="366" r:id="rId7"/>
    <p:sldId id="387" r:id="rId8"/>
    <p:sldId id="415" r:id="rId9"/>
    <p:sldId id="416" r:id="rId10"/>
    <p:sldId id="421" r:id="rId11"/>
    <p:sldId id="417" r:id="rId12"/>
    <p:sldId id="418" r:id="rId13"/>
    <p:sldId id="419" r:id="rId14"/>
    <p:sldId id="420" r:id="rId15"/>
    <p:sldId id="388" r:id="rId16"/>
    <p:sldId id="389" r:id="rId17"/>
    <p:sldId id="390" r:id="rId18"/>
    <p:sldId id="391" r:id="rId19"/>
    <p:sldId id="396" r:id="rId20"/>
    <p:sldId id="392" r:id="rId21"/>
    <p:sldId id="393" r:id="rId22"/>
    <p:sldId id="42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424"/>
    <a:srgbClr val="73B632"/>
    <a:srgbClr val="FF9900"/>
    <a:srgbClr val="0F5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2818" autoAdjust="0"/>
  </p:normalViewPr>
  <p:slideViewPr>
    <p:cSldViewPr snapToGrid="0" snapToObjects="1">
      <p:cViewPr varScale="1">
        <p:scale>
          <a:sx n="119" d="100"/>
          <a:sy n="119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2423-77FD-425B-B2FA-33AC7E397C4F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A3DD0-60ED-4DA1-9988-E1F434548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561ECEE-BEE2-4B2B-8E54-3D1F8E17FD00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6FBA6B-8F01-47C1-B8F7-06E775388F37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1F6A2-6B96-48FE-B2C5-DB242A1CFD97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6FD855-8932-4B42-8A11-3AC5588EBB11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Balaji </a:t>
            </a:r>
            <a:r>
              <a:rPr lang="en-US" dirty="0" err="1"/>
              <a:t>Padmanabhan</a:t>
            </a:r>
            <a:r>
              <a:rPr lang="en-US" dirty="0"/>
              <a:t> ©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E388A3-FA73-4746-9CF5-55B44070AA0A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D0CF75-1EEE-4A5E-9F73-B21846836790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E1DCB-8563-45A5-B008-B90A4269995F}" type="datetime1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74EA8F-7663-4AFF-8CDD-BD590DE42EC9}" type="datetime1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006C9-DFB0-44E4-B2E8-3F84C1A871FE}" type="datetime1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64A0E-A670-41DF-88A0-271422A8DB81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CCCEB7-C28E-4E00-9755-A2575D7A27D6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HZwWFHWa-w&amp;list=PLZHQObOWTQDNU6R1_67000Dx_ZCJB-3pi&amp;index=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df76/59b147d04186a4885cdbe10fcf60e2ffca4e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Introduction to </a:t>
            </a:r>
            <a:r>
              <a:rPr lang="en-US" altLang="en-US" dirty="0" err="1"/>
              <a:t>TensorFlow</a:t>
            </a:r>
            <a:r>
              <a:rPr lang="en-US" altLang="en-US" dirty="0"/>
              <a:t> and Artificial Neural Networks (Chapters 9-10)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Balaji Padmanabhan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Professor, Information Systems &amp; Decision Sciences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Director, Center for Analytics &amp; Creativity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err="1"/>
              <a:t>Muma</a:t>
            </a:r>
            <a:r>
              <a:rPr lang="en-US" sz="2400" dirty="0"/>
              <a:t> College of Business, USF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/>
              <a:t>bp@usf.edu</a:t>
            </a:r>
          </a:p>
        </p:txBody>
      </p:sp>
    </p:spTree>
    <p:extLst>
      <p:ext uri="{BB962C8B-B14F-4D97-AF65-F5344CB8AC3E}">
        <p14:creationId xmlns:p14="http://schemas.microsoft.com/office/powerpoint/2010/main" val="36978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8070-3694-F140-8806-D993FBBB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Backprop Example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CFC7-21FC-5B4C-B3B8-0C9986AF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(Read and discuss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2DB44-38D6-0D4E-ADFC-44D0E007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Backpropagation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IN" dirty="0">
                <a:hlinkClick r:id="rId2"/>
              </a:rPr>
              <a:t>https://www.youtube.com/watch?v=IHZwWFHWa-w&amp;list=PLZHQObOWTQDNU6R1_67000Dx_ZCJB-3pi&amp;index=2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6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 for learning how to drive.</a:t>
            </a:r>
          </a:p>
          <a:p>
            <a:r>
              <a:rPr lang="en-US" dirty="0"/>
              <a:t>Simple example</a:t>
            </a:r>
          </a:p>
          <a:p>
            <a:pPr lvl="1"/>
            <a:r>
              <a:rPr lang="en-US" dirty="0"/>
              <a:t>Input</a:t>
            </a:r>
          </a:p>
          <a:p>
            <a:pPr lvl="2"/>
            <a:r>
              <a:rPr lang="en-US" dirty="0"/>
              <a:t>Images from multiple cameras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One of many directions to steer a wheel</a:t>
            </a:r>
          </a:p>
          <a:p>
            <a:r>
              <a:rPr lang="en-US" dirty="0"/>
              <a:t>How can this network be learned?</a:t>
            </a:r>
          </a:p>
          <a:p>
            <a:r>
              <a:rPr lang="en-US" dirty="0"/>
              <a:t>What happens when we try to deploy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https://pdfs.semanticscholar.org/df76/59b147d04186a4885cdbe10fcf60e2ffca4e.pdf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dirty="0" err="1"/>
              <a:t>Lecun</a:t>
            </a:r>
            <a:r>
              <a:rPr lang="en-US" dirty="0"/>
              <a:t> 98 paper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5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Basic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Like ANNs but architecture a bit more nuanced (and complex)</a:t>
            </a:r>
          </a:p>
          <a:p>
            <a:pPr lvl="1"/>
            <a:r>
              <a:rPr lang="en-US" dirty="0"/>
              <a:t>Lots of real-like use cases</a:t>
            </a:r>
          </a:p>
          <a:p>
            <a:endParaRPr lang="en-US" dirty="0"/>
          </a:p>
          <a:p>
            <a:r>
              <a:rPr lang="en-US" dirty="0"/>
              <a:t>Multiple layers learn multiple processing of data though layers</a:t>
            </a:r>
          </a:p>
          <a:p>
            <a:endParaRPr lang="en-US" dirty="0"/>
          </a:p>
          <a:p>
            <a:r>
              <a:rPr lang="en-US" dirty="0"/>
              <a:t>Two common types (in two weeks)</a:t>
            </a:r>
          </a:p>
          <a:p>
            <a:pPr lvl="1"/>
            <a:r>
              <a:rPr lang="en-US" dirty="0"/>
              <a:t>CNNs, RNNs other types</a:t>
            </a:r>
          </a:p>
          <a:p>
            <a:pPr lvl="1"/>
            <a:r>
              <a:rPr lang="en-US" dirty="0"/>
              <a:t>Convolutional NNs images and video apps.</a:t>
            </a:r>
          </a:p>
          <a:p>
            <a:pPr lvl="1"/>
            <a:r>
              <a:rPr lang="en-US" dirty="0"/>
              <a:t>Recurrent NNs text and speech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1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Idea is for the machine to automatically discover representations (from the inputs) that are useful for classification</a:t>
            </a:r>
          </a:p>
          <a:p>
            <a:endParaRPr lang="en-US" dirty="0"/>
          </a:p>
          <a:p>
            <a:r>
              <a:rPr lang="en-US" dirty="0"/>
              <a:t>DL methods are representation learning methods</a:t>
            </a:r>
          </a:p>
          <a:p>
            <a:pPr lvl="1"/>
            <a:r>
              <a:rPr lang="en-US" dirty="0"/>
              <a:t>Each level is one kind of transformation, and stacked up, can help learn complex functions</a:t>
            </a:r>
          </a:p>
          <a:p>
            <a:pPr lvl="1"/>
            <a:endParaRPr lang="en-US" dirty="0"/>
          </a:p>
          <a:p>
            <a:r>
              <a:rPr lang="en-US" dirty="0"/>
              <a:t>Higher levels should amplify inputs that are important (“discriminating”) and suppress inputs that are irrelevant to the task at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DL applications to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speech recognition</a:t>
            </a:r>
          </a:p>
          <a:p>
            <a:r>
              <a:rPr lang="en-US" dirty="0"/>
              <a:t>Language translation</a:t>
            </a:r>
          </a:p>
          <a:p>
            <a:r>
              <a:rPr lang="en-US" dirty="0"/>
              <a:t>NLP</a:t>
            </a:r>
          </a:p>
          <a:p>
            <a:r>
              <a:rPr lang="en-US" dirty="0"/>
              <a:t>Many scientific applications</a:t>
            </a:r>
          </a:p>
          <a:p>
            <a:r>
              <a:rPr lang="en-US" dirty="0"/>
              <a:t>Is there a characteristic?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4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White wolf and Samoyed (white dog)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Look almost identical</a:t>
            </a:r>
          </a:p>
          <a:p>
            <a:endParaRPr lang="en-US" dirty="0"/>
          </a:p>
          <a:p>
            <a:r>
              <a:rPr lang="en-US" dirty="0"/>
              <a:t>To “shallow classifiers”, at the pixel level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samoyed</a:t>
            </a:r>
            <a:r>
              <a:rPr lang="en-US" dirty="0"/>
              <a:t> in a frozen lake and in a forest may appear very different from each other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samoyed</a:t>
            </a:r>
            <a:r>
              <a:rPr lang="en-US" dirty="0"/>
              <a:t> and a white wolf in a frozen lake may appear the same</a:t>
            </a:r>
          </a:p>
          <a:p>
            <a:pPr lvl="1"/>
            <a:endParaRPr lang="en-US" dirty="0"/>
          </a:p>
          <a:p>
            <a:r>
              <a:rPr lang="en-US" dirty="0"/>
              <a:t>Shallow classifiers need great features (human engineered) to solve this “selectivity-invariance” problem</a:t>
            </a:r>
          </a:p>
          <a:p>
            <a:pPr lvl="1"/>
            <a:r>
              <a:rPr lang="en-US" dirty="0"/>
              <a:t>Features should be selective to the aspects important for discrimination, but invariant to irrelevant changes such as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3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Training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models use gradient descent approaches for training (estimating weights across layers)</a:t>
            </a:r>
          </a:p>
          <a:p>
            <a:endParaRPr lang="en-US" dirty="0"/>
          </a:p>
          <a:p>
            <a:r>
              <a:rPr lang="en-US" dirty="0"/>
              <a:t>As noted before, the activation function in the nodes is important, sigmoid plateaus out for some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0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vs Sigmoid 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 activation function in a neural network node is h=max(0,a) where a=</a:t>
            </a:r>
            <a:r>
              <a:rPr lang="en-US" dirty="0" err="1"/>
              <a:t>wx+b</a:t>
            </a:r>
            <a:endParaRPr lang="en-US" dirty="0"/>
          </a:p>
          <a:p>
            <a:pPr lvl="1"/>
            <a:r>
              <a:rPr lang="en-US" dirty="0"/>
              <a:t>So output is not bounded to 1, derivative is constant for high values of a</a:t>
            </a:r>
          </a:p>
          <a:p>
            <a:endParaRPr lang="en-US" dirty="0"/>
          </a:p>
          <a:p>
            <a:r>
              <a:rPr lang="en-US" dirty="0"/>
              <a:t>Sigmoid transfer functions level out at 1, so for higher values of the input there is no gradient</a:t>
            </a:r>
          </a:p>
          <a:p>
            <a:endParaRPr lang="en-US" dirty="0"/>
          </a:p>
          <a:p>
            <a:r>
              <a:rPr lang="en-US" dirty="0"/>
              <a:t>For deep learning networks, the math multiplies gradients, which can very quickly go to zero if sigmoid is used, unlike the </a:t>
            </a:r>
            <a:r>
              <a:rPr lang="en-US" dirty="0" err="1"/>
              <a:t>ReLU</a:t>
            </a:r>
            <a:r>
              <a:rPr lang="en-US" dirty="0"/>
              <a:t> case. So </a:t>
            </a:r>
            <a:r>
              <a:rPr lang="en-US" dirty="0" err="1"/>
              <a:t>ReLU</a:t>
            </a:r>
            <a:r>
              <a:rPr lang="en-US" dirty="0"/>
              <a:t> is the default activation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7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Individual Neurons</a:t>
            </a:r>
          </a:p>
          <a:p>
            <a:endParaRPr lang="en-US" dirty="0"/>
          </a:p>
          <a:p>
            <a:r>
              <a:rPr lang="en-US" dirty="0"/>
              <a:t>Single Layer Networks</a:t>
            </a:r>
          </a:p>
          <a:p>
            <a:endParaRPr lang="en-US" dirty="0"/>
          </a:p>
          <a:p>
            <a:r>
              <a:rPr lang="en-US" dirty="0"/>
              <a:t>Two Layer Networks</a:t>
            </a:r>
          </a:p>
          <a:p>
            <a:endParaRPr lang="en-US" dirty="0"/>
          </a:p>
          <a:p>
            <a:r>
              <a:rPr lang="en-US" dirty="0"/>
              <a:t>Deep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&amp; Derivatives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75" y="1710229"/>
            <a:ext cx="8229600" cy="29454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5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Concepts: Read and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NatureReview.PDF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40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0A-FDBC-0747-B913-D9A158D3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D6ED-DC02-6B4B-AC7A-66C3F3CC8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03B92-9B58-774F-82BB-CC175626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2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Threshold Unit (LTU) Single 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54" y="1600200"/>
            <a:ext cx="7742691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8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</a:t>
            </a:r>
            <a:r>
              <a:rPr lang="en-US" dirty="0" err="1"/>
              <a:t>Perceptrons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trained relatively easily</a:t>
            </a:r>
          </a:p>
          <a:p>
            <a:pPr lvl="1"/>
            <a:r>
              <a:rPr lang="en-US" dirty="0"/>
              <a:t>“Cells that fire together wire together”</a:t>
            </a:r>
          </a:p>
          <a:p>
            <a:pPr lvl="1"/>
            <a:endParaRPr lang="en-US" dirty="0"/>
          </a:p>
          <a:p>
            <a:r>
              <a:rPr lang="en-US" dirty="0"/>
              <a:t>Step function “transfer function” ends up implementing a linear separation between classes almost like a linear SVM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6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a Single Layer Perceptron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sklearn.datasets</a:t>
            </a:r>
            <a:r>
              <a:rPr lang="en-US" dirty="0"/>
              <a:t> import </a:t>
            </a:r>
            <a:r>
              <a:rPr lang="en-US" dirty="0" err="1"/>
              <a:t>load_iris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Perceptron</a:t>
            </a:r>
          </a:p>
          <a:p>
            <a:pPr marL="0" indent="0">
              <a:buNone/>
            </a:pPr>
            <a:r>
              <a:rPr lang="en-US" dirty="0"/>
              <a:t>iris = </a:t>
            </a:r>
            <a:r>
              <a:rPr lang="en-US" dirty="0" err="1"/>
              <a:t>load_iris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iris.data</a:t>
            </a:r>
            <a:r>
              <a:rPr lang="en-US" dirty="0"/>
              <a:t>[:,(2,3)] # petal length and width</a:t>
            </a:r>
          </a:p>
          <a:p>
            <a:pPr marL="0" indent="0">
              <a:buNone/>
            </a:pPr>
            <a:r>
              <a:rPr lang="en-US" dirty="0"/>
              <a:t>y = (</a:t>
            </a:r>
            <a:r>
              <a:rPr lang="en-US" dirty="0" err="1"/>
              <a:t>iris.target</a:t>
            </a:r>
            <a:r>
              <a:rPr lang="en-US" dirty="0"/>
              <a:t> == 0).</a:t>
            </a:r>
            <a:r>
              <a:rPr lang="en-US" dirty="0" err="1"/>
              <a:t>astype</a:t>
            </a:r>
            <a:r>
              <a:rPr lang="en-US" dirty="0"/>
              <a:t>(</a:t>
            </a:r>
            <a:r>
              <a:rPr lang="en-US" dirty="0" err="1"/>
              <a:t>np.int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 = Perceptron(</a:t>
            </a:r>
            <a:r>
              <a:rPr lang="en-US" dirty="0" err="1"/>
              <a:t>random_state</a:t>
            </a:r>
            <a:r>
              <a:rPr lang="en-US" dirty="0"/>
              <a:t>=42)</a:t>
            </a:r>
          </a:p>
          <a:p>
            <a:pPr marL="0" indent="0">
              <a:buNone/>
            </a:pPr>
            <a:r>
              <a:rPr lang="en-US" dirty="0" err="1"/>
              <a:t>p.fit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p.predict</a:t>
            </a:r>
            <a:r>
              <a:rPr lang="en-US" dirty="0"/>
              <a:t>([[2, 0.5]])</a:t>
            </a:r>
          </a:p>
          <a:p>
            <a:pPr marL="0" indent="0">
              <a:buNone/>
            </a:pPr>
            <a:r>
              <a:rPr lang="en-US" dirty="0"/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5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(or ANN)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930" y="1600200"/>
            <a:ext cx="6250139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6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Basic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Like ANNs but architecture a bit more nuanced (and complex)</a:t>
            </a:r>
          </a:p>
          <a:p>
            <a:pPr lvl="1"/>
            <a:r>
              <a:rPr lang="en-US" dirty="0"/>
              <a:t>Lots of real-like use cases</a:t>
            </a:r>
          </a:p>
          <a:p>
            <a:endParaRPr lang="en-US" dirty="0"/>
          </a:p>
          <a:p>
            <a:r>
              <a:rPr lang="en-US" dirty="0"/>
              <a:t>Multiple layers learn multiple processing of data though layers</a:t>
            </a:r>
          </a:p>
          <a:p>
            <a:endParaRPr lang="en-US" dirty="0"/>
          </a:p>
          <a:p>
            <a:r>
              <a:rPr lang="en-US" dirty="0"/>
              <a:t>Two common types (next week)</a:t>
            </a:r>
          </a:p>
          <a:p>
            <a:pPr lvl="1"/>
            <a:r>
              <a:rPr lang="en-US" dirty="0"/>
              <a:t>CNNs, RNNs other types</a:t>
            </a:r>
          </a:p>
          <a:p>
            <a:pPr lvl="1"/>
            <a:r>
              <a:rPr lang="en-US" dirty="0"/>
              <a:t>Convolutional NNs images and video apps.</a:t>
            </a:r>
          </a:p>
          <a:p>
            <a:pPr lvl="1"/>
            <a:r>
              <a:rPr lang="en-US" dirty="0"/>
              <a:t>Recurrent NNs text and speech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5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686800" cy="11430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The gradient descent method of adjusting weights.</a:t>
            </a:r>
            <a:endParaRPr lang="en-US" altLang="en-US"/>
          </a:p>
        </p:txBody>
      </p:sp>
      <p:pic>
        <p:nvPicPr>
          <p:cNvPr id="15364" name="Picture 4" descr="nn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1489354"/>
            <a:ext cx="5963194" cy="514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98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sz="3600"/>
              <a:t>One Approach for Learning the Weights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82000" cy="556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i="1" dirty="0"/>
              <a:t>Backpropagation</a:t>
            </a:r>
            <a:r>
              <a:rPr lang="en-US" altLang="en-US" sz="2400" dirty="0"/>
              <a:t> (the initial learning scheme):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/>
              <a:t>Start with a random set of weights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115000"/>
              </a:lnSpc>
              <a:buFontTx/>
              <a:buNone/>
            </a:pPr>
            <a:r>
              <a:rPr lang="en-US" altLang="en-US" sz="2000" dirty="0"/>
              <a:t>Repeat for fixed number of generations (epoch)</a:t>
            </a:r>
          </a:p>
          <a:p>
            <a:pPr>
              <a:lnSpc>
                <a:spcPct val="115000"/>
              </a:lnSpc>
            </a:pPr>
            <a:r>
              <a:rPr lang="en-US" altLang="en-US" sz="2000" dirty="0"/>
              <a:t>Repeat through the training data set (each generation)</a:t>
            </a:r>
          </a:p>
          <a:p>
            <a:pPr lvl="1">
              <a:lnSpc>
                <a:spcPct val="115000"/>
              </a:lnSpc>
            </a:pPr>
            <a:r>
              <a:rPr lang="en-US" altLang="en-US" sz="1800" dirty="0"/>
              <a:t>Select next data point from the training data</a:t>
            </a:r>
          </a:p>
          <a:p>
            <a:pPr lvl="1">
              <a:lnSpc>
                <a:spcPct val="115000"/>
              </a:lnSpc>
            </a:pPr>
            <a:r>
              <a:rPr lang="en-US" altLang="en-US" sz="1800" dirty="0"/>
              <a:t>Use the current NN to make a prediction</a:t>
            </a:r>
          </a:p>
          <a:p>
            <a:pPr lvl="1">
              <a:lnSpc>
                <a:spcPct val="115000"/>
              </a:lnSpc>
            </a:pPr>
            <a:r>
              <a:rPr lang="en-US" altLang="en-US" sz="1800" dirty="0"/>
              <a:t>Calculate the error made by the NN</a:t>
            </a:r>
          </a:p>
          <a:p>
            <a:pPr lvl="1">
              <a:lnSpc>
                <a:spcPct val="115000"/>
              </a:lnSpc>
            </a:pPr>
            <a:r>
              <a:rPr lang="en-US" altLang="en-US" sz="1800" dirty="0"/>
              <a:t>Modify each weight by a small amount to reduce the error</a:t>
            </a:r>
          </a:p>
          <a:p>
            <a:pPr lvl="1">
              <a:lnSpc>
                <a:spcPct val="115000"/>
              </a:lnSpc>
            </a:pPr>
            <a:r>
              <a:rPr lang="en-US" altLang="en-US" sz="1800" dirty="0"/>
              <a:t>Calculate the overall error in the training data set</a:t>
            </a:r>
          </a:p>
          <a:p>
            <a:pPr lvl="1">
              <a:lnSpc>
                <a:spcPct val="115000"/>
              </a:lnSpc>
            </a:pPr>
            <a:r>
              <a:rPr lang="en-US" altLang="en-US" sz="1800" dirty="0"/>
              <a:t>See if the process can be terminated</a:t>
            </a:r>
          </a:p>
          <a:p>
            <a:pPr>
              <a:lnSpc>
                <a:spcPct val="115000"/>
              </a:lnSpc>
            </a:pPr>
            <a:r>
              <a:rPr lang="en-US" altLang="en-US" sz="2000" dirty="0"/>
              <a:t>End of generation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19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7350</TotalTime>
  <Words>776</Words>
  <Application>Microsoft Macintosh PowerPoint</Application>
  <PresentationFormat>On-screen Show (4:3)</PresentationFormat>
  <Paragraphs>145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Introduction to TensorFlow and Artificial Neural Networks (Chapters 9-10)</vt:lpstr>
      <vt:lpstr>Artificial Neural Network Modeling</vt:lpstr>
      <vt:lpstr>Linear Threshold Unit (LTU) Single Layer Perceptrons</vt:lpstr>
      <vt:lpstr>Single Layer Perceptrons </vt:lpstr>
      <vt:lpstr>Training a Single Layer Perceptron in Python</vt:lpstr>
      <vt:lpstr>Multi-Layer Perceptron (or ANN)</vt:lpstr>
      <vt:lpstr>Deep Learning Basic Ideas</vt:lpstr>
      <vt:lpstr>The gradient descent method of adjusting weights.</vt:lpstr>
      <vt:lpstr>One Approach for Learning the Weights</vt:lpstr>
      <vt:lpstr>Review Backprop Example Math</vt:lpstr>
      <vt:lpstr>Backpropagation Videos</vt:lpstr>
      <vt:lpstr>Self-Driving Car Example</vt:lpstr>
      <vt:lpstr>Read and Discuss</vt:lpstr>
      <vt:lpstr>Deep Learning Basic Ideas</vt:lpstr>
      <vt:lpstr>Representation Learning</vt:lpstr>
      <vt:lpstr>Successful DL applications to date</vt:lpstr>
      <vt:lpstr>White wolf and Samoyed (white dog)</vt:lpstr>
      <vt:lpstr>Gradient Descent Training </vt:lpstr>
      <vt:lpstr>ReLU vs Sigmoid Activation Functions</vt:lpstr>
      <vt:lpstr>Activation Functions &amp; Derivatives</vt:lpstr>
      <vt:lpstr>Deep Learning Concepts: Read and Discuss</vt:lpstr>
      <vt:lpstr>Review Jupyter Notebook </vt:lpstr>
    </vt:vector>
  </TitlesOfParts>
  <Company>University of South Florida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Padmanabhan, Balaji</cp:lastModifiedBy>
  <cp:revision>241</cp:revision>
  <dcterms:created xsi:type="dcterms:W3CDTF">2012-01-11T16:22:55Z</dcterms:created>
  <dcterms:modified xsi:type="dcterms:W3CDTF">2019-10-15T05:16:59Z</dcterms:modified>
</cp:coreProperties>
</file>